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1" r:id="rId5"/>
    <p:sldId id="272" r:id="rId6"/>
    <p:sldId id="269" r:id="rId7"/>
    <p:sldId id="270" r:id="rId8"/>
    <p:sldId id="278" r:id="rId9"/>
    <p:sldId id="274" r:id="rId10"/>
    <p:sldId id="275" r:id="rId11"/>
    <p:sldId id="268" r:id="rId12"/>
    <p:sldId id="259" r:id="rId13"/>
    <p:sldId id="260" r:id="rId14"/>
    <p:sldId id="261" r:id="rId15"/>
    <p:sldId id="276" r:id="rId16"/>
    <p:sldId id="263" r:id="rId17"/>
    <p:sldId id="264" r:id="rId18"/>
    <p:sldId id="265" r:id="rId19"/>
    <p:sldId id="26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8E50-1CF6-4F18-B622-0FD95E1388D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7FD0-AB0C-4A12-A997-9D7662580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19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6237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1615101" y="5661248"/>
            <a:ext cx="59137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HPS Collaboration Meeting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JLAB, May 26-27 - 2011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604" y="4608861"/>
            <a:ext cx="4670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Tracker Design Status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5358947"/>
            <a:ext cx="231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M.Oriunno</a:t>
            </a:r>
            <a:r>
              <a:rPr lang="en-US" sz="2400" dirty="0" smtClean="0"/>
              <a:t>, SLAC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01" y="3638651"/>
            <a:ext cx="4381356" cy="2839439"/>
          </a:xfrm>
          <a:prstGeom prst="rect">
            <a:avLst/>
          </a:prstGeom>
        </p:spPr>
      </p:pic>
      <p:pic>
        <p:nvPicPr>
          <p:cNvPr id="5" name="Picture 4" descr="pic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" y="3638575"/>
            <a:ext cx="4315420" cy="2796707"/>
          </a:xfrm>
          <a:prstGeom prst="rect">
            <a:avLst/>
          </a:prstGeom>
        </p:spPr>
      </p:pic>
      <p:pic>
        <p:nvPicPr>
          <p:cNvPr id="6" name="Picture 5" descr="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23" y="442337"/>
            <a:ext cx="4183316" cy="2711094"/>
          </a:xfrm>
          <a:prstGeom prst="rect">
            <a:avLst/>
          </a:prstGeom>
        </p:spPr>
      </p:pic>
      <p:pic>
        <p:nvPicPr>
          <p:cNvPr id="7" name="Picture 6" descr="pic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" y="428067"/>
            <a:ext cx="4476424" cy="290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9262" y="0"/>
            <a:ext cx="452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Integration with vacuum chamber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2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61451"/>
              </p:ext>
            </p:extLst>
          </p:nvPr>
        </p:nvGraphicFramePr>
        <p:xfrm>
          <a:off x="479092" y="1412623"/>
          <a:ext cx="7783688" cy="3597508"/>
        </p:xfrm>
        <a:graphic>
          <a:graphicData uri="http://schemas.openxmlformats.org/drawingml/2006/table">
            <a:tbl>
              <a:tblPr/>
              <a:tblGrid>
                <a:gridCol w="1847071"/>
                <a:gridCol w="858726"/>
                <a:gridCol w="858726"/>
                <a:gridCol w="1678966"/>
                <a:gridCol w="1341453"/>
                <a:gridCol w="1198746"/>
              </a:tblGrid>
              <a:tr h="5444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Hybrids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Qt.y</a:t>
                      </a:r>
                    </a:p>
                  </a:txBody>
                  <a:tcPr marL="12700" marR="12700" marT="1270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AWG</a:t>
                      </a:r>
                    </a:p>
                  </a:txBody>
                  <a:tcPr marL="12700" marR="12700" marT="1270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conductor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(mm)</a:t>
                      </a:r>
                    </a:p>
                  </a:txBody>
                  <a:tcPr marL="12700" marR="12700" marT="1270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mmm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(mm2)</a:t>
                      </a:r>
                    </a:p>
                  </a:txBody>
                  <a:tcPr marL="12700" marR="12700" marT="1270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Signals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109.96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152.33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8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with 30% packaging factor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198.03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Tube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Motion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5195" y="442335"/>
            <a:ext cx="260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List of Cables/Pipes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56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84376" cy="61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899"/>
            <a:ext cx="558931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G:\HPHOTON\VACUUMCHAMBER\VacuumTestRun\frontfla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26816"/>
            <a:ext cx="4572000" cy="293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374104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HPHOTON\VACUUMCHAMBER\VacuumTestRun\frontflan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7"/>
            <a:ext cx="4320480" cy="276993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624"/>
            <a:ext cx="5377815" cy="37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HPHOTON\VACUUMCHAMBER\VacuumTestRun\layou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84591"/>
            <a:ext cx="5159502" cy="3307842"/>
          </a:xfrm>
          <a:prstGeom prst="rect">
            <a:avLst/>
          </a:prstGeom>
          <a:noFill/>
        </p:spPr>
      </p:pic>
      <p:pic>
        <p:nvPicPr>
          <p:cNvPr id="1027" name="Picture 3" descr="G:\HPHOTON\VACUUMCHAMBER\VacuumTestRun\layou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880" y="3464441"/>
            <a:ext cx="5111282" cy="3276927"/>
          </a:xfrm>
          <a:prstGeom prst="rect">
            <a:avLst/>
          </a:prstGeom>
          <a:noFill/>
        </p:spPr>
      </p:pic>
      <p:pic>
        <p:nvPicPr>
          <p:cNvPr id="6" name="Picture 5" descr="G:\HPHOTON\VACUUMCHAMBER\VacuumTestRun\frontfla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1876"/>
            <a:ext cx="3706447" cy="2376264"/>
          </a:xfrm>
          <a:prstGeom prst="rect">
            <a:avLst/>
          </a:prstGeom>
          <a:noFill/>
        </p:spPr>
      </p:pic>
      <p:pic>
        <p:nvPicPr>
          <p:cNvPr id="7" name="Picture 4" descr="G:\HPHOTON\VACUUMCHAMBER\VacuumTestRun\frontflan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7"/>
            <a:ext cx="3672408" cy="2354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11" y="546475"/>
            <a:ext cx="4289429" cy="2779863"/>
          </a:xfrm>
          <a:prstGeom prst="rect">
            <a:avLst/>
          </a:prstGeom>
        </p:spPr>
      </p:pic>
      <p:pic>
        <p:nvPicPr>
          <p:cNvPr id="3" name="Picture 2" descr="pic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5" y="3629500"/>
            <a:ext cx="4289429" cy="2779863"/>
          </a:xfrm>
          <a:prstGeom prst="rect">
            <a:avLst/>
          </a:prstGeom>
        </p:spPr>
      </p:pic>
      <p:pic>
        <p:nvPicPr>
          <p:cNvPr id="4" name="Picture 3" descr="pic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7" y="3605998"/>
            <a:ext cx="4289429" cy="2779863"/>
          </a:xfrm>
          <a:prstGeom prst="rect">
            <a:avLst/>
          </a:prstGeom>
        </p:spPr>
      </p:pic>
      <p:pic>
        <p:nvPicPr>
          <p:cNvPr id="5" name="Picture 4" descr="pic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9" y="528270"/>
            <a:ext cx="4289429" cy="2779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7609" y="0"/>
            <a:ext cx="3448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Installation/Maintenance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2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HPHOTON\Pictures\target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93" y="836711"/>
            <a:ext cx="8621250" cy="5527227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V="1">
            <a:off x="2383220" y="3567231"/>
            <a:ext cx="4951959" cy="2925128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87261" y="4964398"/>
            <a:ext cx="94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mm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740" y="1052736"/>
            <a:ext cx="236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Wire scanner 14 um, Tungsten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69909" y="1412776"/>
            <a:ext cx="1727512" cy="480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383" y="935919"/>
            <a:ext cx="22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Foils 10 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6584" y="259985"/>
            <a:ext cx="514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Design, stationary – not spinning</a:t>
            </a:r>
            <a:endParaRPr lang="en-US" sz="2400" dirty="0"/>
          </a:p>
        </p:txBody>
      </p:sp>
      <p:sp>
        <p:nvSpPr>
          <p:cNvPr id="11" name="Left-Right Arrow 10"/>
          <p:cNvSpPr/>
          <p:nvPr/>
        </p:nvSpPr>
        <p:spPr>
          <a:xfrm rot="5400000">
            <a:off x="6514257" y="1792963"/>
            <a:ext cx="720943" cy="392616"/>
          </a:xfrm>
          <a:prstGeom prst="leftRightArrow">
            <a:avLst>
              <a:gd name="adj1" fmla="val 280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2470" y="1052736"/>
            <a:ext cx="18756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Vertical movement</a:t>
            </a:r>
          </a:p>
          <a:p>
            <a:pPr algn="ctr"/>
            <a:r>
              <a:rPr lang="en-US" sz="1600" dirty="0" smtClean="0"/>
              <a:t>± 100 mm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9858" y="3585380"/>
            <a:ext cx="22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Holder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34802" y="1265529"/>
            <a:ext cx="646117" cy="131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HPHOTON\Pictures\modu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4176464" cy="2693112"/>
          </a:xfrm>
          <a:prstGeom prst="rect">
            <a:avLst/>
          </a:prstGeom>
          <a:noFill/>
        </p:spPr>
      </p:pic>
      <p:pic>
        <p:nvPicPr>
          <p:cNvPr id="1027" name="Picture 3" descr="G:\HPHOTON\Pictures\modul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043396" cy="2592288"/>
          </a:xfrm>
          <a:prstGeom prst="rect">
            <a:avLst/>
          </a:prstGeom>
          <a:noFill/>
        </p:spPr>
      </p:pic>
      <p:pic>
        <p:nvPicPr>
          <p:cNvPr id="1028" name="Picture 4" descr="G:\HPHOTON\Pictures\modul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4155712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188640"/>
            <a:ext cx="219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Detector Module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0875" y="3645024"/>
            <a:ext cx="4623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Frame Support with High Conductivity Carbon </a:t>
            </a:r>
            <a:r>
              <a:rPr lang="en-US" sz="1600" dirty="0" err="1" smtClean="0"/>
              <a:t>Fibre</a:t>
            </a:r>
            <a:endParaRPr lang="en-US" sz="1600" dirty="0" smtClean="0"/>
          </a:p>
          <a:p>
            <a:r>
              <a:rPr lang="en-US" sz="1600" dirty="0" smtClean="0"/>
              <a:t>	K13UD available at FNAL</a:t>
            </a:r>
          </a:p>
          <a:p>
            <a:endParaRPr lang="en-US" sz="1600" dirty="0" smtClean="0"/>
          </a:p>
          <a:p>
            <a:r>
              <a:rPr lang="en-US" sz="1600" dirty="0" smtClean="0"/>
              <a:t>Cooling on the back plane of the Hybrid :</a:t>
            </a:r>
          </a:p>
          <a:p>
            <a:r>
              <a:rPr lang="en-US" sz="1600" dirty="0" smtClean="0"/>
              <a:t>	Cold plate connected to an external chiller</a:t>
            </a:r>
          </a:p>
          <a:p>
            <a:endParaRPr lang="en-US" sz="1600" dirty="0" smtClean="0"/>
          </a:p>
          <a:p>
            <a:r>
              <a:rPr lang="en-US" sz="1600" dirty="0" smtClean="0"/>
              <a:t>Started the construction of a Thermo-Mechanical mockup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56176" y="1124744"/>
            <a:ext cx="2376264" cy="36004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2240" y="83671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mm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796136" y="2060848"/>
            <a:ext cx="864096" cy="0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56176" y="1916832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40 mm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1043608" y="206084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3568" y="256490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18" name="Curved Down Arrow 17"/>
          <p:cNvSpPr/>
          <p:nvPr/>
        </p:nvSpPr>
        <p:spPr>
          <a:xfrm rot="6459182">
            <a:off x="2155512" y="1835815"/>
            <a:ext cx="770106" cy="498845"/>
          </a:xfrm>
          <a:prstGeom prst="curvedDownArrow">
            <a:avLst>
              <a:gd name="adj1" fmla="val 25000"/>
              <a:gd name="adj2" fmla="val 35773"/>
              <a:gd name="adj3" fmla="val 4959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2276872"/>
            <a:ext cx="6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1475656" y="1124744"/>
            <a:ext cx="21602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9632" y="692696"/>
            <a:ext cx="6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91587" y="5528281"/>
            <a:ext cx="102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 frame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2939" y="188640"/>
            <a:ext cx="1412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92696"/>
            <a:ext cx="7092845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Environment </a:t>
            </a:r>
            <a:r>
              <a:rPr lang="en-US" b="1" u="sng" dirty="0" err="1" smtClean="0"/>
              <a:t>req.s</a:t>
            </a:r>
            <a:r>
              <a:rPr lang="en-US" b="1" u="sng" dirty="0" smtClean="0"/>
              <a:t> :</a:t>
            </a:r>
          </a:p>
          <a:p>
            <a:r>
              <a:rPr lang="en-US" dirty="0" smtClean="0"/>
              <a:t>	High Magnetic Field		5’000 gauss</a:t>
            </a:r>
          </a:p>
          <a:p>
            <a:r>
              <a:rPr lang="en-US" dirty="0" smtClean="0"/>
              <a:t>	Vacuum				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	Min. 5 independent Degree of Freedom (2 x 2 Si plane, 1 target)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Standard Stepper motors do not operate in magnetic field</a:t>
            </a:r>
          </a:p>
          <a:p>
            <a:r>
              <a:rPr lang="en-US" dirty="0" smtClean="0"/>
              <a:t>Too many </a:t>
            </a:r>
            <a:r>
              <a:rPr lang="en-US" dirty="0" err="1" smtClean="0"/>
              <a:t>d.o.f</a:t>
            </a:r>
            <a:r>
              <a:rPr lang="en-US" dirty="0" smtClean="0"/>
              <a:t>. to place them outside the fringe field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Piezo</a:t>
            </a:r>
            <a:r>
              <a:rPr lang="en-US" dirty="0" smtClean="0"/>
              <a:t>-Motors:</a:t>
            </a:r>
          </a:p>
          <a:p>
            <a:r>
              <a:rPr lang="en-US" dirty="0" smtClean="0"/>
              <a:t>	Excellent performances in vacuum and mag. field</a:t>
            </a:r>
          </a:p>
          <a:p>
            <a:r>
              <a:rPr lang="en-US" dirty="0" smtClean="0"/>
              <a:t>	Asked P&amp;I for a quote for 4 motors + controllers ~ $50’000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elded bellow actuators</a:t>
            </a:r>
          </a:p>
          <a:p>
            <a:r>
              <a:rPr lang="en-US" dirty="0"/>
              <a:t>	</a:t>
            </a:r>
            <a:r>
              <a:rPr lang="en-US" dirty="0" smtClean="0"/>
              <a:t>Stroke length</a:t>
            </a:r>
          </a:p>
          <a:p>
            <a:r>
              <a:rPr lang="en-US" dirty="0" smtClean="0"/>
              <a:t>	Repeatability</a:t>
            </a:r>
          </a:p>
          <a:p>
            <a:r>
              <a:rPr lang="en-US" dirty="0" smtClean="0"/>
              <a:t>	Pneumatic or hydraulic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12" t="4303" r="19708" b="9632"/>
          <a:stretch>
            <a:fillRect/>
          </a:stretch>
        </p:blipFill>
        <p:spPr bwMode="auto">
          <a:xfrm>
            <a:off x="7236296" y="2751509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53" y="4486387"/>
            <a:ext cx="2819400" cy="23716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72" y="774610"/>
            <a:ext cx="5126450" cy="299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553291" y="3429000"/>
            <a:ext cx="8022092" cy="2906675"/>
            <a:chOff x="539552" y="137926"/>
            <a:chExt cx="8022092" cy="290667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467721" y="756040"/>
              <a:ext cx="1194336" cy="225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241" t="17406" r="53446" b="5512"/>
            <a:stretch>
              <a:fillRect/>
            </a:stretch>
          </p:blipFill>
          <p:spPr bwMode="auto">
            <a:xfrm>
              <a:off x="539552" y="794360"/>
              <a:ext cx="1296144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095835" y="137926"/>
              <a:ext cx="5465809" cy="2906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1471047" y="2835151"/>
              <a:ext cx="5333315" cy="6081"/>
            </a:xfrm>
            <a:prstGeom prst="line">
              <a:avLst/>
            </a:prstGeom>
            <a:ln w="508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543419" y="435001"/>
              <a:ext cx="2002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Vacuum Chamber</a:t>
              </a:r>
              <a:endParaRPr lang="en-US" u="sng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19053" y="2707441"/>
              <a:ext cx="148143" cy="2247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62087" y="2314096"/>
              <a:ext cx="1501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Feed-through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97390" y="240094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Hydraulic operated (incompressibility)</a:t>
            </a:r>
          </a:p>
          <a:p>
            <a:endParaRPr lang="en-US" dirty="0" smtClean="0"/>
          </a:p>
          <a:p>
            <a:r>
              <a:rPr lang="en-US" dirty="0" smtClean="0"/>
              <a:t>Need to make small R&amp;D to validate the precision and resolution required</a:t>
            </a:r>
          </a:p>
          <a:p>
            <a:r>
              <a:rPr lang="en-US" dirty="0" smtClean="0"/>
              <a:t>(10um and 50um)</a:t>
            </a:r>
          </a:p>
          <a:p>
            <a:endParaRPr lang="en-US" dirty="0"/>
          </a:p>
          <a:p>
            <a:r>
              <a:rPr lang="en-US" dirty="0" smtClean="0"/>
              <a:t>Concerns on thermal stability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56267" y="152400"/>
            <a:ext cx="2160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Bellow actuator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68517"/>
              </p:ext>
            </p:extLst>
          </p:nvPr>
        </p:nvGraphicFramePr>
        <p:xfrm>
          <a:off x="338328" y="473262"/>
          <a:ext cx="5708310" cy="6031891"/>
        </p:xfrm>
        <a:graphic>
          <a:graphicData uri="http://schemas.openxmlformats.org/drawingml/2006/table">
            <a:tbl>
              <a:tblPr/>
              <a:tblGrid>
                <a:gridCol w="2490612"/>
                <a:gridCol w="3217698"/>
              </a:tblGrid>
              <a:tr h="1790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Vacuum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Chamber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Existing Scattering Chamber Hall B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6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Vacuum pressure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-6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Torr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Max. radiation Dose</a:t>
                      </a:r>
                    </a:p>
                  </a:txBody>
                  <a:tcPr marL="5716" marR="5716" marT="571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1X10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electrons (~3X10</a:t>
                      </a:r>
                      <a:r>
                        <a:rPr lang="en-US" sz="12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1MeV NEQ	</a:t>
                      </a:r>
                    </a:p>
                  </a:txBody>
                  <a:tcPr marL="5716" marR="5716" marT="5716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Max. Magnetic Field (Dipole field Y)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 Tesla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material and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Thickness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0.125%, Tungsten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um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1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Target Position (X,Y,Z) from the center of magnet  (mm)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29.87, 0.0, -457.2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active planes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top, 5 bottom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Stereo sensors per plane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6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Stereo angles L1,L2,L3,L4,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L5 (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mrad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/ 100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), (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), (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),(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lang="pt-BR" sz="12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),(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mrad (anti-clockwise seen from upstream)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 dead edges location from the beam (mm)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±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1.5, ±3.0, ±4.5, ±7.5, ±10.5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41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 Position (distance from the target along the photon beam) (mm)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100, 200, 300, 500, 700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Position (distance from the target) (mm)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0,0,0,0,0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410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 Position (distance from the target) (mm)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 and Bottom planes move independently along Y. Movement range ±20 mm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Pitch Movement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±20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Whole Teelscope movement x (mm)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±20 mm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Whole Teelscope movement yaw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±20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mrad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Max. Material Budget X/Xo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Installation and maintenance 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Situ (Scattering Chamber fixed in the magnet)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 Bias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Voltag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Nominal - Maximum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 V – 500 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96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Operating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temperature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Front End Readout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APV25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APV heat Load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channel  x 128 channels = 395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Numberof Chip per sensor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Heat Load per hybrid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 W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Heat Load per sensor (Leakage Current)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0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Heat load per sensor  Radiative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 W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0452" y="91065"/>
            <a:ext cx="191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rgbClr val="000000"/>
                </a:solidFill>
              </a:rPr>
              <a:t>Release -  5/18/2011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6917823" y="3128978"/>
            <a:ext cx="3795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43361" y="3070580"/>
            <a:ext cx="11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7822" y="3670845"/>
            <a:ext cx="379555" cy="2627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3360" y="361244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34755" y="4229643"/>
            <a:ext cx="379555" cy="262786"/>
          </a:xfrm>
          <a:prstGeom prst="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68760" y="4171245"/>
            <a:ext cx="112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43221" y="4788440"/>
            <a:ext cx="379555" cy="26278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77226" y="4730042"/>
            <a:ext cx="152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Det.Operation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21823" y="0"/>
            <a:ext cx="4084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Test </a:t>
            </a:r>
            <a:r>
              <a:rPr lang="en-US" sz="2400" b="1" dirty="0" smtClean="0">
                <a:solidFill>
                  <a:srgbClr val="000000"/>
                </a:solidFill>
              </a:rPr>
              <a:t>Run: </a:t>
            </a:r>
            <a:r>
              <a:rPr lang="en-US" sz="2400" b="1" dirty="0">
                <a:solidFill>
                  <a:srgbClr val="000000"/>
                </a:solidFill>
              </a:rPr>
              <a:t>List of </a:t>
            </a:r>
            <a:r>
              <a:rPr lang="en-US" sz="2400" b="1" dirty="0" smtClean="0">
                <a:solidFill>
                  <a:srgbClr val="000000"/>
                </a:solidFill>
              </a:rPr>
              <a:t>Requirements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02400" y="685800"/>
            <a:ext cx="2260600" cy="774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Physics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53200" y="1803400"/>
            <a:ext cx="2260600" cy="774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Eng.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7353300" y="1485900"/>
            <a:ext cx="6350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553200" y="2413000"/>
            <a:ext cx="25400" cy="2527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1"/>
          </p:cNvCxnSpPr>
          <p:nvPr/>
        </p:nvCxnSpPr>
        <p:spPr>
          <a:xfrm flipV="1">
            <a:off x="6553200" y="3260371"/>
            <a:ext cx="364623" cy="3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565900" y="3819171"/>
            <a:ext cx="364623" cy="3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91300" y="4390671"/>
            <a:ext cx="364623" cy="3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565900" y="4911371"/>
            <a:ext cx="364623" cy="3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3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970" y="199765"/>
            <a:ext cx="58400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 </a:t>
            </a:r>
            <a:r>
              <a:rPr lang="en-US" sz="3200" dirty="0" smtClean="0"/>
              <a:t>questions….for </a:t>
            </a:r>
            <a:r>
              <a:rPr lang="en-US" sz="3200" dirty="0" smtClean="0"/>
              <a:t>this meeting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3643" y="1483968"/>
            <a:ext cx="728917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Confirm the final location of the tracker in the magnet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Alignment strategy with beamline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Number of remotely controlled </a:t>
            </a:r>
            <a:r>
              <a:rPr lang="en-US" sz="2400" dirty="0" err="1" smtClean="0"/>
              <a:t>d.o.f</a:t>
            </a:r>
            <a:r>
              <a:rPr lang="en-US" sz="2400" dirty="0" smtClean="0"/>
              <a:t>. / actuators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Protection against beam loss </a:t>
            </a:r>
            <a:r>
              <a:rPr lang="en-US" sz="2400" dirty="0" smtClean="0"/>
              <a:t>accidents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314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66" y="174005"/>
            <a:ext cx="6829787" cy="6683995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19969494">
            <a:off x="4409657" y="1483970"/>
            <a:ext cx="1084579" cy="32818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79859" y="1241396"/>
            <a:ext cx="242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at Z = -457.2 mm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85814" y="2411448"/>
            <a:ext cx="32581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Planes along the photon beam</a:t>
            </a:r>
          </a:p>
          <a:p>
            <a:r>
              <a:rPr lang="en-US" dirty="0" smtClean="0"/>
              <a:t>Dist. from target</a:t>
            </a:r>
            <a:endParaRPr lang="en-US" dirty="0"/>
          </a:p>
          <a:p>
            <a:r>
              <a:rPr lang="en-US" dirty="0" smtClean="0"/>
              <a:t>	100 mm (0</a:t>
            </a:r>
            <a:r>
              <a:rPr lang="en-US" baseline="30000" dirty="0" smtClean="0"/>
              <a:t>o</a:t>
            </a:r>
            <a:r>
              <a:rPr lang="en-US" dirty="0" smtClean="0"/>
              <a:t>/100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r>
              <a:rPr lang="en-US" dirty="0" smtClean="0"/>
              <a:t>	100 mm (0</a:t>
            </a:r>
            <a:r>
              <a:rPr lang="en-US" baseline="30000" dirty="0" smtClean="0"/>
              <a:t>o</a:t>
            </a:r>
            <a:r>
              <a:rPr lang="en-US" dirty="0"/>
              <a:t>/100</a:t>
            </a:r>
            <a:r>
              <a:rPr lang="en-US" baseline="30000" dirty="0"/>
              <a:t>o</a:t>
            </a:r>
            <a:r>
              <a:rPr lang="en-US" dirty="0" smtClean="0"/>
              <a:t>)</a:t>
            </a:r>
          </a:p>
          <a:p>
            <a:r>
              <a:rPr lang="en-US" dirty="0" smtClean="0"/>
              <a:t>	100 mm (0</a:t>
            </a:r>
            <a:r>
              <a:rPr lang="en-US" baseline="30000" dirty="0" smtClean="0"/>
              <a:t>o</a:t>
            </a:r>
            <a:r>
              <a:rPr lang="en-US" dirty="0"/>
              <a:t>/100</a:t>
            </a:r>
            <a:r>
              <a:rPr lang="en-US" baseline="30000" dirty="0"/>
              <a:t>o</a:t>
            </a:r>
            <a:r>
              <a:rPr lang="en-US" dirty="0" smtClean="0"/>
              <a:t>)</a:t>
            </a:r>
          </a:p>
          <a:p>
            <a:r>
              <a:rPr lang="en-US" dirty="0" smtClean="0"/>
              <a:t>	200 mm (0</a:t>
            </a:r>
            <a:r>
              <a:rPr lang="en-US" baseline="30000" dirty="0" smtClean="0"/>
              <a:t>o</a:t>
            </a:r>
            <a:r>
              <a:rPr lang="en-US" dirty="0" smtClean="0"/>
              <a:t>/</a:t>
            </a:r>
            <a:r>
              <a:rPr lang="en-US" dirty="0"/>
              <a:t>5</a:t>
            </a:r>
            <a:r>
              <a:rPr lang="en-US" dirty="0" smtClean="0"/>
              <a:t>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r>
              <a:rPr lang="en-US" dirty="0" smtClean="0"/>
              <a:t>	200 mm (0</a:t>
            </a:r>
            <a:r>
              <a:rPr lang="en-US" baseline="30000" dirty="0" smtClean="0"/>
              <a:t>o</a:t>
            </a:r>
            <a:r>
              <a:rPr lang="en-US" dirty="0" smtClean="0"/>
              <a:t>/</a:t>
            </a:r>
            <a:r>
              <a:rPr lang="en-US" dirty="0"/>
              <a:t>5</a:t>
            </a:r>
            <a:r>
              <a:rPr lang="en-US" dirty="0" smtClean="0"/>
              <a:t>0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Run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1" b="32789"/>
          <a:stretch/>
        </p:blipFill>
        <p:spPr>
          <a:xfrm>
            <a:off x="119517" y="609588"/>
            <a:ext cx="8904965" cy="2225952"/>
          </a:xfrm>
          <a:prstGeom prst="rect">
            <a:avLst/>
          </a:prstGeom>
        </p:spPr>
      </p:pic>
      <p:pic>
        <p:nvPicPr>
          <p:cNvPr id="8" name="Picture 7" descr="TestRun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23" y="3399590"/>
            <a:ext cx="5394354" cy="34584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2572" y="0"/>
            <a:ext cx="2067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Tracker Design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56037" y="898942"/>
            <a:ext cx="703549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0193" y="556487"/>
            <a:ext cx="9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920 mm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83952" y="3652844"/>
            <a:ext cx="0" cy="2782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4892" y="5165349"/>
            <a:ext cx="9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 mm</a:t>
            </a:r>
            <a:endParaRPr lang="en-US" dirty="0"/>
          </a:p>
        </p:txBody>
      </p:sp>
      <p:sp>
        <p:nvSpPr>
          <p:cNvPr id="16" name="Arc 15"/>
          <p:cNvSpPr/>
          <p:nvPr/>
        </p:nvSpPr>
        <p:spPr>
          <a:xfrm rot="2134102">
            <a:off x="4951959" y="4409095"/>
            <a:ext cx="884788" cy="1170051"/>
          </a:xfrm>
          <a:prstGeom prst="arc">
            <a:avLst/>
          </a:prstGeom>
          <a:ln w="28575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4637399"/>
            <a:ext cx="119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±50 </a:t>
            </a:r>
            <a:r>
              <a:rPr lang="en-US" dirty="0" err="1" smtClean="0"/>
              <a:t>mrad</a:t>
            </a:r>
            <a:endParaRPr lang="en-US" baseline="30000" dirty="0" smtClean="0"/>
          </a:p>
          <a:p>
            <a:r>
              <a:rPr lang="en-US" dirty="0"/>
              <a:t>±</a:t>
            </a:r>
            <a:r>
              <a:rPr lang="en-US" dirty="0" smtClean="0"/>
              <a:t>100 </a:t>
            </a:r>
            <a:r>
              <a:rPr lang="en-US" dirty="0" err="1" smtClean="0"/>
              <a:t>mrad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8041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tRun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490087"/>
            <a:ext cx="4443562" cy="2848841"/>
          </a:xfrm>
          <a:prstGeom prst="rect">
            <a:avLst/>
          </a:prstGeom>
        </p:spPr>
      </p:pic>
      <p:pic>
        <p:nvPicPr>
          <p:cNvPr id="6" name="Picture 5" descr="tk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306"/>
            <a:ext cx="4502638" cy="2886716"/>
          </a:xfrm>
          <a:prstGeom prst="rect">
            <a:avLst/>
          </a:prstGeom>
        </p:spPr>
      </p:pic>
      <p:pic>
        <p:nvPicPr>
          <p:cNvPr id="7" name="Picture 6" descr="tk1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54" y="525319"/>
            <a:ext cx="4462333" cy="2860875"/>
          </a:xfrm>
          <a:prstGeom prst="rect">
            <a:avLst/>
          </a:prstGeom>
        </p:spPr>
      </p:pic>
      <p:pic>
        <p:nvPicPr>
          <p:cNvPr id="8" name="Picture 7" descr="pic9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8574"/>
            <a:ext cx="4452503" cy="28855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2572" y="0"/>
            <a:ext cx="2067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Tracker Design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G:\HPHOTON\Pictures\tk2.jpg"/>
          <p:cNvPicPr>
            <a:picLocks noChangeAspect="1" noChangeArrowheads="1"/>
          </p:cNvPicPr>
          <p:nvPr/>
        </p:nvPicPr>
        <p:blipFill>
          <a:blip r:embed="rId2" cstate="print"/>
          <a:srcRect l="13599" t="6061" r="18403" b="3030"/>
          <a:stretch>
            <a:fillRect/>
          </a:stretch>
        </p:blipFill>
        <p:spPr bwMode="auto">
          <a:xfrm>
            <a:off x="-1" y="1340768"/>
            <a:ext cx="3948439" cy="3384376"/>
          </a:xfrm>
          <a:prstGeom prst="rect">
            <a:avLst/>
          </a:prstGeom>
          <a:noFill/>
        </p:spPr>
      </p:pic>
      <p:pic>
        <p:nvPicPr>
          <p:cNvPr id="15363" name="Picture 3" descr="G:\HPHOTON\Pictures\tk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717295" cy="3024336"/>
          </a:xfrm>
          <a:prstGeom prst="rect">
            <a:avLst/>
          </a:prstGeom>
          <a:noFill/>
        </p:spPr>
      </p:pic>
      <p:pic>
        <p:nvPicPr>
          <p:cNvPr id="15364" name="Picture 4" descr="G:\HPHOTON\Pictures\t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6632"/>
            <a:ext cx="4829612" cy="3096344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4860032" y="5013176"/>
            <a:ext cx="2664296" cy="432048"/>
          </a:xfrm>
          <a:prstGeom prst="line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696" y="41918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260 mm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275856" y="4725144"/>
            <a:ext cx="144016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24128" y="7647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Plane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28529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Plane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00392" y="14847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Linear Guides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7740352" y="1700808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8136396" y="1808820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04" y="1556792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arget</a:t>
            </a:r>
            <a:endParaRPr lang="en-US" dirty="0"/>
          </a:p>
        </p:txBody>
      </p:sp>
      <p:sp>
        <p:nvSpPr>
          <p:cNvPr id="26" name="Left-Right Arrow 25"/>
          <p:cNvSpPr/>
          <p:nvPr/>
        </p:nvSpPr>
        <p:spPr>
          <a:xfrm rot="5400000">
            <a:off x="7812360" y="692696"/>
            <a:ext cx="648072" cy="360040"/>
          </a:xfrm>
          <a:prstGeom prst="leftRightArrow">
            <a:avLst>
              <a:gd name="adj1" fmla="val 280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12360" y="26064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Y ± 20 mm</a:t>
            </a:r>
            <a:endParaRPr lang="en-US" sz="1000" dirty="0"/>
          </a:p>
        </p:txBody>
      </p:sp>
      <p:sp>
        <p:nvSpPr>
          <p:cNvPr id="28" name="Left-Right Arrow 27"/>
          <p:cNvSpPr/>
          <p:nvPr/>
        </p:nvSpPr>
        <p:spPr>
          <a:xfrm rot="5400000">
            <a:off x="8388424" y="2564904"/>
            <a:ext cx="648072" cy="360040"/>
          </a:xfrm>
          <a:prstGeom prst="leftRightArrow">
            <a:avLst>
              <a:gd name="adj1" fmla="val 280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244408" y="213285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Y ± 20 mm</a:t>
            </a:r>
            <a:endParaRPr lang="en-US" sz="1000" dirty="0"/>
          </a:p>
        </p:txBody>
      </p:sp>
      <p:sp>
        <p:nvSpPr>
          <p:cNvPr id="19" name="Curved Down Arrow 18"/>
          <p:cNvSpPr/>
          <p:nvPr/>
        </p:nvSpPr>
        <p:spPr>
          <a:xfrm rot="13862011">
            <a:off x="4459664" y="1413803"/>
            <a:ext cx="64807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3862011">
            <a:off x="4387655" y="2707893"/>
            <a:ext cx="648072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968" y="20608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 </a:t>
            </a:r>
            <a:r>
              <a:rPr lang="en-US" sz="1000" dirty="0" smtClean="0">
                <a:latin typeface="Symbol" pitchFamily="18" charset="2"/>
              </a:rPr>
              <a:t>q</a:t>
            </a:r>
            <a:r>
              <a:rPr lang="en-US" sz="1000" dirty="0" smtClean="0"/>
              <a:t> ± 20 </a:t>
            </a:r>
            <a:r>
              <a:rPr lang="en-US" sz="1000" dirty="0" err="1" smtClean="0"/>
              <a:t>mrad</a:t>
            </a:r>
            <a:endParaRPr lang="en-US" sz="1000" dirty="0"/>
          </a:p>
        </p:txBody>
      </p:sp>
      <p:sp>
        <p:nvSpPr>
          <p:cNvPr id="24" name="Left-Right Arrow 23"/>
          <p:cNvSpPr/>
          <p:nvPr/>
        </p:nvSpPr>
        <p:spPr>
          <a:xfrm rot="5400000">
            <a:off x="4932040" y="908720"/>
            <a:ext cx="648072" cy="360040"/>
          </a:xfrm>
          <a:prstGeom prst="leftRightArrow">
            <a:avLst>
              <a:gd name="adj1" fmla="val 280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32040" y="47667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Y ± 20 mm</a:t>
            </a:r>
            <a:endParaRPr lang="en-US" sz="1000" dirty="0"/>
          </a:p>
        </p:txBody>
      </p:sp>
      <p:sp>
        <p:nvSpPr>
          <p:cNvPr id="31" name="Left-Right Arrow 30"/>
          <p:cNvSpPr/>
          <p:nvPr/>
        </p:nvSpPr>
        <p:spPr>
          <a:xfrm rot="5400000">
            <a:off x="5148064" y="3248980"/>
            <a:ext cx="648072" cy="360040"/>
          </a:xfrm>
          <a:prstGeom prst="leftRightArrow">
            <a:avLst>
              <a:gd name="adj1" fmla="val 280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80112" y="330588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Y ± 20 mm</a:t>
            </a:r>
            <a:endParaRPr lang="en-US" sz="1000" dirty="0"/>
          </a:p>
        </p:txBody>
      </p:sp>
      <p:cxnSp>
        <p:nvCxnSpPr>
          <p:cNvPr id="3" name="Straight Connector 2"/>
          <p:cNvCxnSpPr>
            <a:endCxn id="15365" idx="2"/>
          </p:cNvCxnSpPr>
          <p:nvPr/>
        </p:nvCxnSpPr>
        <p:spPr>
          <a:xfrm>
            <a:off x="169333" y="3928533"/>
            <a:ext cx="1804886" cy="796611"/>
          </a:xfrm>
          <a:prstGeom prst="line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588496" y="488609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1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27599" y="2078980"/>
            <a:ext cx="7363721" cy="1284203"/>
            <a:chOff x="927599" y="898942"/>
            <a:chExt cx="7363721" cy="1284203"/>
          </a:xfrm>
        </p:grpSpPr>
        <p:sp>
          <p:nvSpPr>
            <p:cNvPr id="4" name="Rectangle 3"/>
            <p:cNvSpPr/>
            <p:nvPr/>
          </p:nvSpPr>
          <p:spPr>
            <a:xfrm>
              <a:off x="927599" y="898942"/>
              <a:ext cx="7363721" cy="11415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8222" y="1469700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7078" y="1365258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15940" y="1275085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24377" y="1199182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9271" y="1051934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512706" y="1683733"/>
              <a:ext cx="5865289" cy="4994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813434" y="5503521"/>
            <a:ext cx="7563512" cy="2853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28332" y="3734175"/>
            <a:ext cx="8619549" cy="28538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428433" y="3621022"/>
            <a:ext cx="884788" cy="2711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6155334"/>
            <a:ext cx="9144000" cy="2756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Vacuum Chamber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 flipV="1">
            <a:off x="923019" y="4086340"/>
            <a:ext cx="7363721" cy="1284203"/>
            <a:chOff x="927599" y="898942"/>
            <a:chExt cx="7363721" cy="1284203"/>
          </a:xfrm>
        </p:grpSpPr>
        <p:sp>
          <p:nvSpPr>
            <p:cNvPr id="37" name="Rectangle 36"/>
            <p:cNvSpPr/>
            <p:nvPr/>
          </p:nvSpPr>
          <p:spPr>
            <a:xfrm>
              <a:off x="927599" y="898942"/>
              <a:ext cx="7363721" cy="11415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98222" y="1469700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07078" y="1365258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15940" y="1275085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24377" y="1199182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89271" y="1051934"/>
              <a:ext cx="71354" cy="627833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512706" y="1683733"/>
              <a:ext cx="5865289" cy="4994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0" y="999695"/>
            <a:ext cx="9144000" cy="2756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Vacuum Chamber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8098254" y="2224857"/>
            <a:ext cx="364316" cy="981365"/>
            <a:chOff x="8109016" y="1618351"/>
            <a:chExt cx="212573" cy="1486022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148613" y="1797884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50339" y="1961046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8139577" y="2122489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141303" y="228565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8118052" y="2445379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119778" y="260854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8109016" y="2769984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110742" y="2933146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135922" y="161835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993780" y="4217948"/>
            <a:ext cx="364316" cy="981365"/>
            <a:chOff x="8109016" y="1618351"/>
            <a:chExt cx="212573" cy="1486022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8148613" y="1797884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150339" y="1961046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8139577" y="2122489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141303" y="228565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118052" y="2445379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119778" y="260854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8109016" y="2769984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110742" y="2933146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135922" y="161835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29745" y="2263105"/>
            <a:ext cx="364316" cy="981365"/>
            <a:chOff x="8109016" y="1618351"/>
            <a:chExt cx="212573" cy="1486022"/>
          </a:xfrm>
        </p:grpSpPr>
        <p:cxnSp>
          <p:nvCxnSpPr>
            <p:cNvPr id="83" name="Straight Connector 82"/>
            <p:cNvCxnSpPr/>
            <p:nvPr/>
          </p:nvCxnSpPr>
          <p:spPr>
            <a:xfrm flipH="1">
              <a:off x="8148613" y="1797884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150339" y="1961046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8139577" y="2122489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141303" y="228565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8118052" y="2445379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119778" y="260854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8109016" y="2769984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110742" y="2933146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135922" y="161835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872662" y="4175141"/>
            <a:ext cx="364316" cy="981365"/>
            <a:chOff x="8109016" y="1618351"/>
            <a:chExt cx="212573" cy="1486022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8148613" y="1797884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150339" y="1961046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8139577" y="2122489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141303" y="228565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8118052" y="2445379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119778" y="260854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8109016" y="2769984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110742" y="2933146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35922" y="1618351"/>
              <a:ext cx="171250" cy="1712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7003796" y="3291836"/>
            <a:ext cx="214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Compression Springs</a:t>
            </a:r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7677678" y="3034995"/>
            <a:ext cx="271144" cy="3995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734761" y="3620021"/>
            <a:ext cx="280837" cy="4663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ight Arrow 106"/>
          <p:cNvSpPr/>
          <p:nvPr/>
        </p:nvSpPr>
        <p:spPr>
          <a:xfrm rot="5400000">
            <a:off x="837152" y="1555848"/>
            <a:ext cx="436964" cy="213213"/>
          </a:xfrm>
          <a:prstGeom prst="rightArrow">
            <a:avLst/>
          </a:prstGeom>
          <a:solidFill>
            <a:srgbClr val="0A981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6922233" y="15110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Actuator</a:t>
            </a:r>
            <a:endParaRPr lang="en-US" dirty="0"/>
          </a:p>
        </p:txBody>
      </p:sp>
      <p:sp>
        <p:nvSpPr>
          <p:cNvPr id="109" name="Right Arrow 108"/>
          <p:cNvSpPr/>
          <p:nvPr/>
        </p:nvSpPr>
        <p:spPr>
          <a:xfrm rot="5400000">
            <a:off x="7944458" y="1575333"/>
            <a:ext cx="436964" cy="213213"/>
          </a:xfrm>
          <a:prstGeom prst="rightArrow">
            <a:avLst/>
          </a:prstGeom>
          <a:solidFill>
            <a:srgbClr val="0A981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241964" y="15305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Actuator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356044" y="3396694"/>
            <a:ext cx="105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3411993" y="209254"/>
            <a:ext cx="2110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Tracker Motion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94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163" y="214034"/>
            <a:ext cx="44756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Alignment &amp; Positioning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5521" y="1075950"/>
            <a:ext cx="89584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 with 5 independent axis : 2 per half silicon planes, 1 for the target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6600"/>
                </a:solidFill>
              </a:rPr>
              <a:t>Additional actuators for the alignment in the horizontal plane </a:t>
            </a:r>
            <a:r>
              <a:rPr lang="en-US" sz="2400" dirty="0" smtClean="0">
                <a:solidFill>
                  <a:srgbClr val="FF6600"/>
                </a:solidFill>
              </a:rPr>
              <a:t>(X</a:t>
            </a:r>
            <a:r>
              <a:rPr lang="en-US" sz="2400" dirty="0" smtClean="0">
                <a:solidFill>
                  <a:srgbClr val="FF6600"/>
                </a:solidFill>
              </a:rPr>
              <a:t>, </a:t>
            </a:r>
            <a:r>
              <a:rPr lang="en-US" sz="24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solidFill>
                  <a:srgbClr val="FF6600"/>
                </a:solidFill>
              </a:rPr>
              <a:t>) ?</a:t>
            </a:r>
          </a:p>
          <a:p>
            <a:endParaRPr lang="en-US" sz="2400" dirty="0"/>
          </a:p>
          <a:p>
            <a:r>
              <a:rPr lang="en-US" sz="2400" dirty="0" smtClean="0"/>
              <a:t>Bam position information in the scattering chamber : reference system, precision ?</a:t>
            </a:r>
          </a:p>
          <a:p>
            <a:endParaRPr lang="en-US" sz="2400" dirty="0"/>
          </a:p>
          <a:p>
            <a:r>
              <a:rPr lang="en-US" sz="2400" dirty="0" smtClean="0"/>
              <a:t>Maximum excursion of the beam due to magnetic filed error, beam loss accident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Does the beam move in X and Y ?</a:t>
            </a:r>
          </a:p>
          <a:p>
            <a:endParaRPr lang="en-US" sz="2400" dirty="0"/>
          </a:p>
          <a:p>
            <a:r>
              <a:rPr lang="en-US" sz="2400" dirty="0" smtClean="0"/>
              <a:t>Physical edge of the detector at 1.5 mm, additional clearance is needed ? Beam stability or loss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36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713448"/>
            <a:ext cx="9015984" cy="5843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4929" y="0"/>
            <a:ext cx="408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Test </a:t>
            </a:r>
            <a:r>
              <a:rPr lang="en-US" sz="2400" b="1" dirty="0" smtClean="0">
                <a:solidFill>
                  <a:srgbClr val="000000"/>
                </a:solidFill>
              </a:rPr>
              <a:t>Run: Experimental Layout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692</Words>
  <Application>Microsoft Macintosh PowerPoint</Application>
  <PresentationFormat>On-screen Show (4:3)</PresentationFormat>
  <Paragraphs>203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SLAC</dc:creator>
  <cp:lastModifiedBy>Marco Oriunno</cp:lastModifiedBy>
  <cp:revision>51</cp:revision>
  <dcterms:created xsi:type="dcterms:W3CDTF">2011-05-19T23:58:07Z</dcterms:created>
  <dcterms:modified xsi:type="dcterms:W3CDTF">2011-05-26T17:55:04Z</dcterms:modified>
</cp:coreProperties>
</file>